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6" r:id="rId8"/>
    <p:sldId id="295" r:id="rId9"/>
    <p:sldId id="262" r:id="rId10"/>
    <p:sldId id="294" r:id="rId11"/>
    <p:sldId id="287" r:id="rId12"/>
    <p:sldId id="296" r:id="rId13"/>
    <p:sldId id="263" r:id="rId14"/>
    <p:sldId id="288" r:id="rId15"/>
    <p:sldId id="289" r:id="rId16"/>
    <p:sldId id="297" r:id="rId17"/>
    <p:sldId id="264" r:id="rId18"/>
    <p:sldId id="290" r:id="rId19"/>
    <p:sldId id="291" r:id="rId20"/>
    <p:sldId id="265" r:id="rId21"/>
    <p:sldId id="292" r:id="rId22"/>
    <p:sldId id="266" r:id="rId23"/>
    <p:sldId id="300" r:id="rId24"/>
    <p:sldId id="299" r:id="rId25"/>
    <p:sldId id="293" r:id="rId26"/>
    <p:sldId id="298" r:id="rId27"/>
    <p:sldId id="268" r:id="rId28"/>
    <p:sldId id="269" r:id="rId29"/>
    <p:sldId id="270" r:id="rId30"/>
    <p:sldId id="271" r:id="rId3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90EE874-41EB-48BB-B735-D28D2F25AA66}" type="datetimeFigureOut">
              <a:rPr lang="pl-PL" smtClean="0"/>
              <a:pPr/>
              <a:t>2011-11-15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9269345-CC69-4C74-A0AF-731998278E9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E874-41EB-48BB-B735-D28D2F25AA66}" type="datetimeFigureOut">
              <a:rPr lang="pl-PL" smtClean="0"/>
              <a:pPr/>
              <a:t>2011-11-15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69345-CC69-4C74-A0AF-731998278E9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E874-41EB-48BB-B735-D28D2F25AA66}" type="datetimeFigureOut">
              <a:rPr lang="pl-PL" smtClean="0"/>
              <a:pPr/>
              <a:t>2011-11-15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69345-CC69-4C74-A0AF-731998278E9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90EE874-41EB-48BB-B735-D28D2F25AA66}" type="datetimeFigureOut">
              <a:rPr lang="pl-PL" smtClean="0"/>
              <a:pPr/>
              <a:t>2011-11-15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69345-CC69-4C74-A0AF-731998278E9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90EE874-41EB-48BB-B735-D28D2F25AA66}" type="datetimeFigureOut">
              <a:rPr lang="pl-PL" smtClean="0"/>
              <a:pPr/>
              <a:t>2011-11-15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9269345-CC69-4C74-A0AF-731998278E96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1" name="Łącznik prost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90EE874-41EB-48BB-B735-D28D2F25AA66}" type="datetimeFigureOut">
              <a:rPr lang="pl-PL" smtClean="0"/>
              <a:pPr/>
              <a:t>2011-11-15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9269345-CC69-4C74-A0AF-731998278E9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90EE874-41EB-48BB-B735-D28D2F25AA66}" type="datetimeFigureOut">
              <a:rPr lang="pl-PL" smtClean="0"/>
              <a:pPr/>
              <a:t>2011-11-15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9269345-CC69-4C74-A0AF-731998278E9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E874-41EB-48BB-B735-D28D2F25AA66}" type="datetimeFigureOut">
              <a:rPr lang="pl-PL" smtClean="0"/>
              <a:pPr/>
              <a:t>2011-11-15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69345-CC69-4C74-A0AF-731998278E9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90EE874-41EB-48BB-B735-D28D2F25AA66}" type="datetimeFigureOut">
              <a:rPr lang="pl-PL" smtClean="0"/>
              <a:pPr/>
              <a:t>2011-11-15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9269345-CC69-4C74-A0AF-731998278E9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90EE874-41EB-48BB-B735-D28D2F25AA66}" type="datetimeFigureOut">
              <a:rPr lang="pl-PL" smtClean="0"/>
              <a:pPr/>
              <a:t>2011-11-15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9269345-CC69-4C74-A0AF-731998278E9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90EE874-41EB-48BB-B735-D28D2F25AA66}" type="datetimeFigureOut">
              <a:rPr lang="pl-PL" smtClean="0"/>
              <a:pPr/>
              <a:t>2011-11-15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9269345-CC69-4C74-A0AF-731998278E9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90EE874-41EB-48BB-B735-D28D2F25AA66}" type="datetimeFigureOut">
              <a:rPr lang="pl-PL" smtClean="0"/>
              <a:pPr/>
              <a:t>2011-11-15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9269345-CC69-4C74-A0AF-731998278E9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pl-PL" dirty="0" smtClean="0">
                <a:latin typeface="Forte" pitchFamily="66" charset="0"/>
              </a:rPr>
              <a:t>Szymon Napp, Gabriel Urban </a:t>
            </a:r>
            <a:r>
              <a:rPr lang="pl-PL" dirty="0" smtClean="0">
                <a:latin typeface="Forte" pitchFamily="66" charset="0"/>
              </a:rPr>
              <a:t>K</a:t>
            </a:r>
            <a:r>
              <a:rPr lang="pl-PL" dirty="0" smtClean="0">
                <a:latin typeface="Forte" pitchFamily="66" charset="0"/>
              </a:rPr>
              <a:t>rzysztof </a:t>
            </a:r>
            <a:r>
              <a:rPr lang="pl-PL" dirty="0" err="1" smtClean="0">
                <a:latin typeface="Forte" pitchFamily="66" charset="0"/>
              </a:rPr>
              <a:t>Dabrowski</a:t>
            </a:r>
            <a:r>
              <a:rPr lang="pl-PL" dirty="0" smtClean="0">
                <a:latin typeface="Forte" pitchFamily="66" charset="0"/>
              </a:rPr>
              <a:t>.</a:t>
            </a:r>
            <a:endParaRPr lang="pl-PL" dirty="0">
              <a:latin typeface="Forte" pitchFamily="66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Ochrona przyrody w Polsce</a:t>
            </a:r>
            <a:endParaRPr lang="pl-PL" sz="3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1643050"/>
            <a:ext cx="8229600" cy="470916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pl-PL" sz="33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	</a:t>
            </a:r>
            <a:r>
              <a:rPr lang="pl-PL" sz="4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Rezerwat florystyczny to obszar obejmujący stanowiska gatunków </a:t>
            </a:r>
            <a:r>
              <a:rPr lang="pl-PL" sz="4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roślin</a:t>
            </a:r>
          </a:p>
          <a:p>
            <a:pPr>
              <a:buNone/>
            </a:pPr>
            <a:r>
              <a:rPr lang="pl-PL" sz="4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Lub</a:t>
            </a:r>
            <a:r>
              <a:rPr lang="pl-PL" sz="4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pl-PL" sz="4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Ich </a:t>
            </a:r>
            <a:r>
              <a:rPr lang="pl-PL" sz="4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grup: krzewów i roślin zielonych, stanowiska gatunków endemicznych </a:t>
            </a:r>
            <a:endParaRPr lang="pl-PL" sz="4200" dirty="0" smtClean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pl-PL" sz="4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i</a:t>
            </a:r>
            <a:r>
              <a:rPr lang="pl-PL" sz="4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pl-PL" sz="4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reliktowych</a:t>
            </a:r>
            <a:r>
              <a:rPr lang="pl-PL" sz="4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. Rezerwat przyrody nieożywionej to obszar obejmujący odkrywki</a:t>
            </a:r>
          </a:p>
          <a:p>
            <a:pPr>
              <a:buNone/>
            </a:pPr>
            <a:r>
              <a:rPr lang="pl-PL" sz="4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geologiczne</a:t>
            </a:r>
            <a:r>
              <a:rPr lang="pl-PL" sz="4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, miejsca występowania zjawisk krasowych, </a:t>
            </a:r>
            <a:r>
              <a:rPr lang="pl-PL" sz="4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charakterystyczne</a:t>
            </a:r>
          </a:p>
          <a:p>
            <a:pPr>
              <a:buNone/>
            </a:pPr>
            <a:r>
              <a:rPr lang="pl-PL" sz="4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Profile</a:t>
            </a:r>
            <a:r>
              <a:rPr lang="pl-PL" sz="4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pl-PL" sz="4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glebowe, przykłady </a:t>
            </a:r>
            <a:r>
              <a:rPr lang="pl-PL" sz="4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erozji, ślady dawnego kopalnictwa. </a:t>
            </a:r>
            <a:r>
              <a:rPr lang="pl-PL" sz="4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Rezerwat</a:t>
            </a:r>
          </a:p>
          <a:p>
            <a:pPr>
              <a:buNone/>
            </a:pPr>
            <a:r>
              <a:rPr lang="pl-PL" sz="4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krajobrazowy to</a:t>
            </a:r>
            <a:r>
              <a:rPr lang="pl-PL" sz="4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pl-PL" sz="4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Obszar </a:t>
            </a:r>
            <a:r>
              <a:rPr lang="pl-PL" sz="4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obejmujący charakterystyczne, </a:t>
            </a:r>
            <a:r>
              <a:rPr lang="pl-PL" sz="4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przewodnie</a:t>
            </a:r>
          </a:p>
          <a:p>
            <a:pPr>
              <a:buNone/>
            </a:pPr>
            <a:r>
              <a:rPr lang="pl-PL" sz="4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krajobrazy poszczególnych regionów </a:t>
            </a:r>
            <a:r>
              <a:rPr lang="pl-PL" sz="4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o cechach naturalnych, </a:t>
            </a:r>
            <a:r>
              <a:rPr lang="pl-PL" sz="4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często</a:t>
            </a:r>
          </a:p>
          <a:p>
            <a:pPr>
              <a:buNone/>
            </a:pPr>
            <a:r>
              <a:rPr lang="pl-PL" sz="4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z</a:t>
            </a:r>
            <a:r>
              <a:rPr lang="pl-PL" sz="4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pl-PL" sz="4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zabytkami </a:t>
            </a:r>
            <a:r>
              <a:rPr lang="pl-PL" sz="4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historycznymi i </a:t>
            </a:r>
            <a:r>
              <a:rPr lang="pl-PL" sz="4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kultury materialnej</a:t>
            </a:r>
            <a:r>
              <a:rPr lang="pl-PL" sz="4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. Rezerwat przyrody </a:t>
            </a:r>
            <a:r>
              <a:rPr lang="pl-PL" sz="4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może</a:t>
            </a:r>
          </a:p>
          <a:p>
            <a:pPr>
              <a:buNone/>
            </a:pPr>
            <a:r>
              <a:rPr lang="pl-PL" sz="4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uzyskać </a:t>
            </a:r>
            <a:r>
              <a:rPr lang="pl-PL" sz="4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status o </a:t>
            </a:r>
            <a:r>
              <a:rPr lang="pl-PL" sz="4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znaczeniu międzynarodowym</a:t>
            </a:r>
            <a:r>
              <a:rPr lang="pl-PL" sz="4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, określony </a:t>
            </a:r>
            <a:r>
              <a:rPr lang="pl-PL" sz="4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odpowiednimi</a:t>
            </a:r>
          </a:p>
          <a:p>
            <a:pPr>
              <a:buNone/>
            </a:pPr>
            <a:r>
              <a:rPr lang="pl-PL" sz="4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konwencjami </a:t>
            </a:r>
            <a:r>
              <a:rPr lang="pl-PL" sz="4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międzynarodowymi </a:t>
            </a:r>
            <a:r>
              <a:rPr lang="pl-PL" sz="4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lub uchwałami </a:t>
            </a:r>
            <a:r>
              <a:rPr lang="pl-PL" sz="4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organizacji </a:t>
            </a:r>
            <a:r>
              <a:rPr lang="pl-PL" sz="4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międzynarodowych.</a:t>
            </a:r>
          </a:p>
          <a:p>
            <a:pPr>
              <a:buNone/>
            </a:pPr>
            <a:r>
              <a:rPr lang="pl-PL" sz="4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W </a:t>
            </a:r>
            <a:r>
              <a:rPr lang="pl-PL" sz="4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drodze porozumienia z </a:t>
            </a:r>
            <a:r>
              <a:rPr lang="pl-PL" sz="4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sąsiednimi państwami </a:t>
            </a:r>
            <a:r>
              <a:rPr lang="pl-PL" sz="4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mogą być </a:t>
            </a:r>
            <a:r>
              <a:rPr lang="pl-PL" sz="4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wyznaczane</a:t>
            </a:r>
          </a:p>
          <a:p>
            <a:pPr>
              <a:buNone/>
            </a:pPr>
            <a:r>
              <a:rPr lang="pl-PL" sz="4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przygraniczne </a:t>
            </a:r>
            <a:r>
              <a:rPr lang="pl-PL" sz="4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obszary cenne </a:t>
            </a:r>
            <a:r>
              <a:rPr lang="pl-PL" sz="4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przyrodniczo, </a:t>
            </a:r>
            <a:r>
              <a:rPr lang="pl-PL" sz="4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w </a:t>
            </a:r>
            <a:r>
              <a:rPr lang="pl-PL" sz="4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c</a:t>
            </a:r>
            <a:r>
              <a:rPr lang="pl-PL" sz="4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elu</a:t>
            </a:r>
            <a:r>
              <a:rPr lang="pl-PL" sz="4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pl-PL" sz="4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ich </a:t>
            </a:r>
            <a:r>
              <a:rPr lang="pl-PL" sz="4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wspólnej ochrony.</a:t>
            </a:r>
          </a:p>
          <a:p>
            <a:endParaRPr lang="pl-PL" sz="4200" dirty="0"/>
          </a:p>
        </p:txBody>
      </p:sp>
    </p:spTree>
  </p:cSld>
  <p:clrMapOvr>
    <a:masterClrMapping/>
  </p:clrMapOvr>
  <p:transition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Rezerwat przyrody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 smtClean="0"/>
              <a:t>Białkach</a:t>
            </a:r>
            <a:endParaRPr lang="pl-PL" dirty="0"/>
          </a:p>
        </p:txBody>
      </p:sp>
      <p:pic>
        <p:nvPicPr>
          <p:cNvPr id="4" name="Symbol zastępczy zawartości 3" descr="rezerwat-bialk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0000" y="2644775"/>
            <a:ext cx="4064000" cy="3048000"/>
          </a:xfr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Rezerwat przyrody Kulin</a:t>
            </a:r>
            <a:endParaRPr lang="pl-PL" dirty="0"/>
          </a:p>
        </p:txBody>
      </p:sp>
      <p:pic>
        <p:nvPicPr>
          <p:cNvPr id="4" name="Symbol zastępczy zawartości 3" descr="1930-Rezerwat-przyrody-Kuli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0275" y="2592387"/>
            <a:ext cx="4743450" cy="3152775"/>
          </a:xfrm>
        </p:spPr>
      </p:pic>
    </p:spTree>
  </p:cSld>
  <p:clrMapOvr>
    <a:masterClrMapping/>
  </p:clrMapOvr>
  <p:transition>
    <p:wipe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Pomnik przyrody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	Pojedyncze twory przyrody </a:t>
            </a: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żywej</a:t>
            </a:r>
          </a:p>
          <a:p>
            <a:pPr>
              <a:buNone/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i </a:t>
            </a: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nieożywionej </a:t>
            </a: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lub ich skupiska o szczególnej</a:t>
            </a:r>
          </a:p>
          <a:p>
            <a:pPr>
              <a:buNone/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wartości przyrodniczej, naukowej, kulturowej,</a:t>
            </a:r>
          </a:p>
          <a:p>
            <a:pPr>
              <a:buNone/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historycznej lub krajobrazowej oraz odznaczające</a:t>
            </a:r>
          </a:p>
          <a:p>
            <a:pPr>
              <a:buNone/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się indywidualnymi cechami, wyróżniającymi je</a:t>
            </a:r>
          </a:p>
          <a:p>
            <a:pPr>
              <a:buNone/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wśród innych tworów, szczególnie: okazałych</a:t>
            </a:r>
          </a:p>
          <a:p>
            <a:pPr>
              <a:buNone/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rozmiarów drzewa i krzewy gatunków rodzimych</a:t>
            </a:r>
          </a:p>
          <a:p>
            <a:pPr>
              <a:buNone/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lub obcych, źródła, wodospady, wywierzyska, skałki,</a:t>
            </a:r>
          </a:p>
          <a:p>
            <a:pPr>
              <a:buNone/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jary, głazy narzutowe oraz jaskinie. Ustanowienie</a:t>
            </a:r>
          </a:p>
          <a:p>
            <a:pPr>
              <a:buNone/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pomnika przyrody następuje w drodze uchwały rady</a:t>
            </a:r>
          </a:p>
          <a:p>
            <a:pPr>
              <a:buNone/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gminy.</a:t>
            </a:r>
          </a:p>
          <a:p>
            <a:endParaRPr lang="pl-PL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Tablica</a:t>
            </a:r>
            <a:endParaRPr lang="pl-PL" dirty="0"/>
          </a:p>
        </p:txBody>
      </p:sp>
      <p:pic>
        <p:nvPicPr>
          <p:cNvPr id="4" name="Symbol zastępczy zawartości 3" descr="Pomnik_przyrody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5412" y="1882775"/>
            <a:ext cx="3633175" cy="4572000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Pomnik przyrody - Konfederatka </a:t>
            </a:r>
            <a:endParaRPr lang="pl-PL" dirty="0"/>
          </a:p>
        </p:txBody>
      </p:sp>
      <p:pic>
        <p:nvPicPr>
          <p:cNvPr id="4" name="Symbol zastępczy zawartości 3" descr="767d14b1fe77dae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643050"/>
            <a:ext cx="6429420" cy="4643470"/>
          </a:xfr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Pomnik przyrody – buk zwyczajny</a:t>
            </a:r>
            <a:endParaRPr lang="pl-PL" dirty="0"/>
          </a:p>
        </p:txBody>
      </p:sp>
      <p:pic>
        <p:nvPicPr>
          <p:cNvPr id="4" name="Symbol zastępczy zawartości 3" descr="pomnik_przyrody_buk_2_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500" y="1882775"/>
            <a:ext cx="3429000" cy="4572000"/>
          </a:xfrm>
        </p:spPr>
      </p:pic>
    </p:spTree>
  </p:cSld>
  <p:clrMapOvr>
    <a:masterClrMapping/>
  </p:clrMapOvr>
  <p:transition>
    <p:whee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Park krajobrazowy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W brzmieniu </a:t>
            </a:r>
            <a:r>
              <a:rPr lang="pl-PL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Ustawy o ochronie przyrody</a:t>
            </a: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 z 2004 roku (Dz. U. Nr 92 z 16</a:t>
            </a:r>
          </a:p>
          <a:p>
            <a:pPr>
              <a:buNone/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kwietnia 2004 r., poz. 880, art. 16 ust. 1): "Park krajobrazowy obejmuje obszar</a:t>
            </a:r>
          </a:p>
          <a:p>
            <a:pPr>
              <a:buNone/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chroniony ze względu na wartości przyrodnicze, historyczne i kulturowe</a:t>
            </a:r>
          </a:p>
          <a:p>
            <a:pPr>
              <a:buNone/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oraz walory krajobrazowe, w celu zachowania, popularyzacji tych wartości </a:t>
            </a:r>
            <a:endParaRPr lang="pl-PL" dirty="0" smtClean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w</a:t>
            </a: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warunkach </a:t>
            </a: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zrównoważonego rozwoju.„ Park krajobrazowy tworzony jest </a:t>
            </a:r>
            <a:endParaRPr lang="pl-PL" dirty="0" smtClean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w</a:t>
            </a: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drodze </a:t>
            </a: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uchwały sejmiku województwa (do końca czerwca 2009 r. było to</a:t>
            </a:r>
          </a:p>
          <a:p>
            <a:pPr>
              <a:buNone/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rozporządzenie wojewody) </a:t>
            </a:r>
            <a:r>
              <a:rPr lang="pl-PL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wojewody</a:t>
            </a: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po uzgodnieniu z właściwą miejscową</a:t>
            </a:r>
          </a:p>
          <a:p>
            <a:pPr>
              <a:buNone/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radą gminy. </a:t>
            </a:r>
          </a:p>
          <a:p>
            <a:pPr>
              <a:buNone/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W parku krajobrazowym można kontynuować działalność gospodarczą </a:t>
            </a:r>
            <a:endParaRPr lang="pl-PL" dirty="0" smtClean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z</a:t>
            </a: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pewnymi </a:t>
            </a: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ograniczeniami, np. nie przewiduje się wznoszenia nowych</a:t>
            </a:r>
          </a:p>
          <a:p>
            <a:pPr>
              <a:buNone/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obiektów budowlanych (z wyjątkiem potrzebnych miejscowej ludności). Park</a:t>
            </a:r>
          </a:p>
          <a:p>
            <a:pPr>
              <a:buNone/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taki ma służyć rekreacji krajoznawczej, to znaczy turystyce </a:t>
            </a:r>
            <a:r>
              <a:rPr lang="pl-PL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niepobytowej</a:t>
            </a: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,</a:t>
            </a:r>
          </a:p>
          <a:p>
            <a:pPr>
              <a:buNone/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wypoczynkowi, a także edukacji.</a:t>
            </a:r>
          </a:p>
          <a:p>
            <a:pPr>
              <a:buNone/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W Polsce znajduje się 120 parków krajobrazowych (stan na dzień 31 </a:t>
            </a: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grudnia</a:t>
            </a:r>
          </a:p>
          <a:p>
            <a:pPr>
              <a:buNone/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2007</a:t>
            </a: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) </a:t>
            </a: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o</a:t>
            </a: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 łącznej </a:t>
            </a: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powierzchni ok. 2,5 mln ha (8% powierzchni Polski).</a:t>
            </a:r>
          </a:p>
          <a:p>
            <a:endParaRPr lang="pl-PL" dirty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Logo</a:t>
            </a:r>
            <a:endParaRPr lang="pl-PL" dirty="0"/>
          </a:p>
        </p:txBody>
      </p:sp>
      <p:pic>
        <p:nvPicPr>
          <p:cNvPr id="4" name="Symbol zastępczy zawartości 3" descr="logo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2143116"/>
            <a:ext cx="5429288" cy="3571900"/>
          </a:xfr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Park krajobrazowy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 smtClean="0"/>
              <a:t>Dolinkach Krakowskich</a:t>
            </a:r>
            <a:endParaRPr lang="pl-PL" dirty="0"/>
          </a:p>
        </p:txBody>
      </p:sp>
      <p:pic>
        <p:nvPicPr>
          <p:cNvPr id="4" name="Symbol zastępczy zawartości 3" descr="park_krajobrazowy_dolinki_krakowskie2_20080421_18026521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5345" y="1882775"/>
            <a:ext cx="6093310" cy="4572000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400" dirty="0" smtClean="0"/>
              <a:t/>
            </a:r>
            <a:br>
              <a:rPr lang="pl-PL" sz="4400" dirty="0" smtClean="0"/>
            </a:br>
            <a:r>
              <a:rPr lang="pl-PL" sz="4400" dirty="0" smtClean="0"/>
              <a:t>Definicja ochrony przyrody w Polsce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1472" y="1928802"/>
            <a:ext cx="8229600" cy="4709160"/>
          </a:xfrm>
          <a:ln>
            <a:solidFill>
              <a:schemeClr val="tx1"/>
            </a:solidFill>
          </a:ln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pl-PL" sz="3600" dirty="0" smtClean="0">
                <a:latin typeface="Comic Sans MS" pitchFamily="66" charset="0"/>
              </a:rPr>
              <a:t>	</a:t>
            </a:r>
            <a:r>
              <a:rPr lang="pl-PL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Celem ochrony przyrody w Polsce jest zachowanie różnorodności</a:t>
            </a:r>
          </a:p>
          <a:p>
            <a:pPr algn="just">
              <a:buNone/>
            </a:pPr>
            <a:r>
              <a:rPr lang="pl-PL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biologicznej,</a:t>
            </a:r>
          </a:p>
          <a:p>
            <a:pPr algn="just">
              <a:buNone/>
            </a:pPr>
            <a:r>
              <a:rPr lang="pl-PL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zachowanie dziedzictwa geologicznego, zapewnienie ciągłości istnienia</a:t>
            </a:r>
          </a:p>
          <a:p>
            <a:pPr algn="just">
              <a:buNone/>
            </a:pPr>
            <a:r>
              <a:rPr lang="pl-PL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gatunków </a:t>
            </a:r>
            <a:r>
              <a:rPr lang="pl-PL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i stabilności ekosystemów, kształtowanie właściwych postaw człowieka</a:t>
            </a:r>
          </a:p>
          <a:p>
            <a:pPr algn="just">
              <a:buNone/>
            </a:pPr>
            <a:r>
              <a:rPr lang="pl-PL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wobec przyrody, a także przywracanie do stanu właściwego zasobów i</a:t>
            </a:r>
          </a:p>
          <a:p>
            <a:pPr algn="just">
              <a:buNone/>
            </a:pPr>
            <a:r>
              <a:rPr lang="pl-PL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składników przyrody. Ustawa o ochronie przyrody z 16 października 1991 roku</a:t>
            </a:r>
          </a:p>
          <a:p>
            <a:pPr algn="just">
              <a:buNone/>
            </a:pPr>
            <a:r>
              <a:rPr lang="pl-PL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cele ochrony przyrody definiuje jako </a:t>
            </a:r>
            <a:r>
              <a:rPr lang="pl-PL" sz="36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zachowanie, właściwe wykorzystanie oraz</a:t>
            </a:r>
          </a:p>
          <a:p>
            <a:pPr algn="just">
              <a:buNone/>
            </a:pPr>
            <a:r>
              <a:rPr lang="pl-PL" sz="36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odnawianie zasobów i składników przyrody, w szczególności dziko</a:t>
            </a:r>
          </a:p>
          <a:p>
            <a:pPr algn="just">
              <a:buNone/>
            </a:pPr>
            <a:r>
              <a:rPr lang="pl-PL" sz="36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występujących roślin i zwierząt oraz kompleksów przyrodniczych i</a:t>
            </a:r>
          </a:p>
          <a:p>
            <a:pPr algn="just">
              <a:buNone/>
            </a:pPr>
            <a:r>
              <a:rPr lang="pl-PL" sz="36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ekosystemów</a:t>
            </a:r>
            <a:r>
              <a:rPr lang="pl-PL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. Do najważniejszych powodów, dla których stosuje się ochronę</a:t>
            </a:r>
          </a:p>
          <a:p>
            <a:pPr algn="just">
              <a:buNone/>
            </a:pPr>
            <a:r>
              <a:rPr lang="pl-PL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przyrody, należą:</a:t>
            </a:r>
          </a:p>
          <a:p>
            <a:pPr algn="just">
              <a:buNone/>
            </a:pPr>
            <a:r>
              <a:rPr lang="pl-PL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natury estetycznej (rekreacyjne) – aby podziwiać i móc odpocząć, </a:t>
            </a:r>
          </a:p>
          <a:p>
            <a:pPr algn="just">
              <a:buNone/>
            </a:pPr>
            <a:r>
              <a:rPr lang="pl-PL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gospodarcze – aby pozyskiwać surowce i rozwijać gospodarkę, </a:t>
            </a:r>
          </a:p>
          <a:p>
            <a:pPr algn="just">
              <a:buNone/>
            </a:pPr>
            <a:r>
              <a:rPr lang="pl-PL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przyrodniczo-naukowe – aby badać gatunki dla młodszych pokoleń; aby tworzyć</a:t>
            </a:r>
          </a:p>
          <a:p>
            <a:pPr algn="just">
              <a:buNone/>
            </a:pPr>
            <a:r>
              <a:rPr lang="pl-PL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leki, </a:t>
            </a:r>
          </a:p>
          <a:p>
            <a:pPr algn="just">
              <a:buNone/>
            </a:pPr>
            <a:r>
              <a:rPr lang="pl-PL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społeczne – aby odpoczywać, </a:t>
            </a:r>
          </a:p>
          <a:p>
            <a:pPr algn="just">
              <a:buNone/>
            </a:pPr>
            <a:r>
              <a:rPr lang="pl-PL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historyczno-naukowe – dla pokoleń. </a:t>
            </a:r>
          </a:p>
          <a:p>
            <a:endParaRPr lang="pl-PL" sz="3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Obszary chronionego krajobrazu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fontAlgn="ctr">
              <a:buNone/>
            </a:pPr>
            <a:r>
              <a:rPr lang="pl-PL" dirty="0" smtClean="0"/>
              <a:t>	</a:t>
            </a: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Spośród terenów objętych ochroną w województwie podkarpackim</a:t>
            </a:r>
          </a:p>
          <a:p>
            <a:pPr fontAlgn="ctr">
              <a:buNone/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największą powierzchnię zajmują obszary chronionego krajobrazu. Obejmują</a:t>
            </a:r>
          </a:p>
          <a:p>
            <a:pPr fontAlgn="ctr">
              <a:buNone/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tereny atrakcyjne krajobrazowo o zróżnicowanych ekosystemach (często</a:t>
            </a:r>
          </a:p>
          <a:p>
            <a:pPr fontAlgn="ctr">
              <a:buNone/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przeobrażonych w wyniku gospodarki człowieka) zapewniając zachowanie</a:t>
            </a:r>
          </a:p>
          <a:p>
            <a:pPr fontAlgn="ctr">
              <a:buNone/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stanu równowagi ekologicznej w środowisku przyrodniczym. </a:t>
            </a:r>
          </a:p>
          <a:p>
            <a:pPr fontAlgn="ctr">
              <a:buNone/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Obszary chronionego krajobrazu spełniają rozmaite funkcje. Są m.in.</a:t>
            </a:r>
          </a:p>
          <a:p>
            <a:pPr fontAlgn="ctr">
              <a:buNone/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otulinami dla parków narodowych i krajobrazowych, stanowią korytarze</a:t>
            </a:r>
          </a:p>
          <a:p>
            <a:pPr fontAlgn="ctr">
              <a:buNone/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ekologiczne. Zaspokajają także potrzeby związane z turystyką </a:t>
            </a:r>
            <a:endParaRPr lang="pl-PL" dirty="0" smtClean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fontAlgn="ctr">
              <a:buNone/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i</a:t>
            </a: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wypoczynkiem</a:t>
            </a: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. Status obszarów chronionego krajobrazu nadano terenom,</a:t>
            </a:r>
          </a:p>
          <a:p>
            <a:pPr fontAlgn="ctr">
              <a:buNone/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które wyróżniają się specyficznymi, charakterystycznymi dla danego</a:t>
            </a:r>
          </a:p>
          <a:p>
            <a:pPr fontAlgn="ctr">
              <a:buNone/>
            </a:pPr>
            <a:r>
              <a:rPr lang="pl-PL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mezoregionu</a:t>
            </a: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 cechami krajobrazu. Uwzględniono przy tym stopień</a:t>
            </a:r>
          </a:p>
          <a:p>
            <a:pPr fontAlgn="ctr">
              <a:buNone/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przekształcenia terenu oraz zmienność i różnorodność siedliskową. Obszar</a:t>
            </a:r>
          </a:p>
          <a:p>
            <a:pPr fontAlgn="ctr">
              <a:buNone/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chronionego krajobrazu tworzony jest na mocy rozporządzenia wojewody</a:t>
            </a:r>
          </a:p>
          <a:p>
            <a:pPr fontAlgn="ctr">
              <a:buNone/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(lub rady gminy) i uwzględniany przy opracowywaniu planów</a:t>
            </a:r>
          </a:p>
          <a:p>
            <a:pPr fontAlgn="ctr">
              <a:buNone/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przestrzennego zagospodarowania. Charakter gospodarki prowadzonej na</a:t>
            </a:r>
          </a:p>
          <a:p>
            <a:pPr fontAlgn="ctr">
              <a:buNone/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obszarach chronionego krajobrazu uzależniony jest od pełnionych przezeń</a:t>
            </a:r>
          </a:p>
          <a:p>
            <a:pPr fontAlgn="ctr">
              <a:buNone/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funkcji.</a:t>
            </a:r>
          </a:p>
          <a:p>
            <a:endParaRPr lang="pl-PL" dirty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Chronione obszary w Polsce</a:t>
            </a:r>
            <a:endParaRPr lang="pl-PL" dirty="0"/>
          </a:p>
        </p:txBody>
      </p:sp>
      <p:pic>
        <p:nvPicPr>
          <p:cNvPr id="4" name="Symbol zastępczy zawartości 3" descr="obszary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643050"/>
            <a:ext cx="6072230" cy="4357718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Stobrawski</a:t>
            </a:r>
            <a:r>
              <a:rPr lang="pl-PL" dirty="0" smtClean="0"/>
              <a:t> park krajobrazowy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Zaczyna się na przystanku w Kolonii Popielowskiej, gdzie</a:t>
            </a:r>
          </a:p>
          <a:p>
            <a:pPr>
              <a:buNone/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dojeżdżamy autobusem z Opola, następnie prowadzi</a:t>
            </a:r>
          </a:p>
          <a:p>
            <a:pPr>
              <a:buNone/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identyczną trasą jak ścieżka rowerowa, a kończy na</a:t>
            </a:r>
          </a:p>
          <a:p>
            <a:pPr>
              <a:buNone/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przystanku we wsi Stare Kolnie. Miłośnikom bezdroży</a:t>
            </a:r>
          </a:p>
          <a:p>
            <a:pPr>
              <a:buNone/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polecamy przejście przez tamę na Stobrawie (za Czaplińcem)</a:t>
            </a:r>
          </a:p>
          <a:p>
            <a:pPr>
              <a:buNone/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i dalszą wędrówkę do Starych </a:t>
            </a:r>
            <a:r>
              <a:rPr lang="pl-PL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Kolni</a:t>
            </a: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 lewym wałem Stobrawy.</a:t>
            </a:r>
          </a:p>
          <a:p>
            <a:pPr>
              <a:buNone/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Możemy wtedy obejrzeć turzycowiska i las grądowy na</a:t>
            </a:r>
          </a:p>
          <a:p>
            <a:pPr>
              <a:buNone/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terenie polderu Stobrawa - Rybna. Na prawy brzeg rzeki</a:t>
            </a:r>
          </a:p>
          <a:p>
            <a:pPr>
              <a:buNone/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wracamy mostem na początku Starych </a:t>
            </a:r>
            <a:r>
              <a:rPr lang="pl-PL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Kolni</a:t>
            </a: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. W okresie</a:t>
            </a:r>
          </a:p>
          <a:p>
            <a:pPr>
              <a:buNone/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niskiego stanu Stobrawy możemy, nie przechodząc przez most, iść</a:t>
            </a:r>
          </a:p>
          <a:p>
            <a:pPr>
              <a:buNone/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dalej lewym brzegiem aż do rzeczki Sitnica, którą przechodzimy </a:t>
            </a:r>
            <a:endParaRPr lang="pl-PL" dirty="0" smtClean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w</a:t>
            </a: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bród</a:t>
            </a: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. Za Sitnicą natkniemy się na mały lasek, w którym znajdziemy</a:t>
            </a:r>
          </a:p>
          <a:p>
            <a:pPr>
              <a:buNone/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pozostałości po XIV - wiecznej stanicy rycerskiej, usytuowanej </a:t>
            </a:r>
            <a:endParaRPr lang="pl-PL" dirty="0" smtClean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w</a:t>
            </a: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widłach </a:t>
            </a: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Stobrawy i Sitnicy. </a:t>
            </a:r>
          </a:p>
          <a:p>
            <a:endParaRPr lang="pl-PL" dirty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 smtClean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	</a:t>
            </a:r>
            <a:r>
              <a:rPr lang="pl-PL" sz="4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Stobrawski</a:t>
            </a:r>
            <a:r>
              <a:rPr lang="pl-PL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pl-PL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Park </a:t>
            </a:r>
            <a:r>
              <a:rPr lang="pl-PL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Krajobrazowy </a:t>
            </a:r>
            <a:r>
              <a:rPr lang="pl-PL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– </a:t>
            </a:r>
            <a:endParaRPr lang="pl-PL" sz="4000" dirty="0" smtClean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pl-PL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park </a:t>
            </a:r>
            <a:r>
              <a:rPr lang="pl-PL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krajobrazowy założony 28 września 1999 r. i zajmuje powierzchnię 52600 ha.</a:t>
            </a:r>
            <a:endParaRPr lang="pl-PL" sz="4000" dirty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				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	Park </a:t>
            </a: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położony jest na terenie 12 gmin </a:t>
            </a: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/>
            </a:r>
            <a:b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</a:b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w </a:t>
            </a: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północnej części województwa opolskiego (Dobrzeń Wielki, Dąbrowa, Kluczbork, Lasowice Wielkie, Lewin Brzeski, Lubsza, Łubniany, Murów, Pokój, Popielów, Świerczów, Wołczyn).</a:t>
            </a:r>
            <a:endParaRPr lang="pl-PL" dirty="0"/>
          </a:p>
        </p:txBody>
      </p:sp>
    </p:spTree>
  </p:cSld>
  <p:clrMapOvr>
    <a:masterClrMapping/>
  </p:clrMapOvr>
  <p:transition>
    <p:wheel spokes="8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Logo</a:t>
            </a:r>
            <a:endParaRPr lang="pl-PL" dirty="0"/>
          </a:p>
        </p:txBody>
      </p:sp>
      <p:pic>
        <p:nvPicPr>
          <p:cNvPr id="4" name="Symbol zastępczy zawartości 3" descr="600px-Logo_Stobrawskiego_Parku_Krajobrazowego_sv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1882775"/>
            <a:ext cx="4572000" cy="4572000"/>
          </a:xfr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glow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62" y="2106612"/>
            <a:ext cx="5857875" cy="4124325"/>
          </a:xfrm>
        </p:spPr>
      </p:pic>
    </p:spTree>
  </p:cSld>
  <p:clrMapOvr>
    <a:masterClrMapping/>
  </p:clrMapOvr>
  <p:transition>
    <p:push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omic Sans MS" pitchFamily="66" charset="0"/>
              </a:rPr>
              <a:t>Gatunki występujące w parku</a:t>
            </a:r>
            <a:endParaRPr lang="pl-PL" dirty="0"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Czapla </a:t>
            </a:r>
            <a: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siwa</a:t>
            </a:r>
            <a:r>
              <a:rPr lang="pl-PL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pl-PL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Ardea</a:t>
            </a:r>
            <a:r>
              <a:rPr lang="pl-PL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pl-PL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cinerea</a:t>
            </a:r>
            <a:endParaRPr lang="pl-PL" b="1" i="1" dirty="0" smtClean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pl-PL" b="1" dirty="0" smtClean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pl-PL" b="1" dirty="0" smtClean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pl-PL" b="1" dirty="0" smtClean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pl-PL" b="1" dirty="0" smtClean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Orzeł </a:t>
            </a:r>
            <a: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bielik </a:t>
            </a:r>
            <a:r>
              <a:rPr lang="pl-PL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Haliaeetus</a:t>
            </a:r>
            <a:r>
              <a:rPr lang="pl-PL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pl-PL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albicilla</a:t>
            </a:r>
            <a:endParaRPr lang="pl-PL" b="1" i="1" dirty="0" smtClean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8434" name="Picture 2" descr="czapla  siwa - Ardea cinere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500174"/>
            <a:ext cx="1428750" cy="2028826"/>
          </a:xfrm>
          <a:prstGeom prst="rect">
            <a:avLst/>
          </a:prstGeom>
          <a:noFill/>
        </p:spPr>
      </p:pic>
      <p:pic>
        <p:nvPicPr>
          <p:cNvPr id="18436" name="Picture 4" descr="bielik - Haliaaeetus albicil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3929066"/>
            <a:ext cx="1428750" cy="2028826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Łabędź niemy </a:t>
            </a:r>
            <a:r>
              <a:rPr lang="pl-PL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Cygnus</a:t>
            </a:r>
            <a:r>
              <a:rPr lang="pl-PL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pl-PL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olor</a:t>
            </a:r>
            <a:endParaRPr lang="pl-PL" b="1" i="1" dirty="0" smtClean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pl-PL" b="1" dirty="0" smtClean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pl-PL" b="1" dirty="0" smtClean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pl-PL" b="1" dirty="0" smtClean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pl-PL" b="1" dirty="0" smtClean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pl-PL" b="1" dirty="0" smtClean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Żuraw</a:t>
            </a:r>
            <a:r>
              <a:rPr lang="pl-PL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pl-PL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Grus</a:t>
            </a:r>
            <a:r>
              <a:rPr lang="pl-PL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pl-PL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grus</a:t>
            </a:r>
            <a:endParaRPr lang="pl-PL" b="1" i="1" dirty="0" smtClean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endParaRPr lang="pl-PL" dirty="0"/>
          </a:p>
        </p:txBody>
      </p:sp>
      <p:pic>
        <p:nvPicPr>
          <p:cNvPr id="17410" name="Picture 2" descr="łabędź niemy - Cyngus ol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714488"/>
            <a:ext cx="1428750" cy="2028826"/>
          </a:xfrm>
          <a:prstGeom prst="rect">
            <a:avLst/>
          </a:prstGeom>
          <a:noFill/>
        </p:spPr>
      </p:pic>
      <p:pic>
        <p:nvPicPr>
          <p:cNvPr id="17412" name="Picture 4" descr="żurawie - Grus gr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4071942"/>
            <a:ext cx="2357454" cy="1357322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Kania czarna </a:t>
            </a:r>
            <a:r>
              <a:rPr lang="pl-PL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Milvus</a:t>
            </a:r>
            <a:r>
              <a:rPr lang="pl-PL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pl-PL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migrans</a:t>
            </a:r>
            <a:endParaRPr lang="pl-PL" b="1" i="1" dirty="0" smtClean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pl-PL" b="1" dirty="0" smtClean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pl-PL" b="1" dirty="0" smtClean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Błotniak </a:t>
            </a:r>
            <a: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stawowy</a:t>
            </a:r>
            <a:r>
              <a:rPr lang="pl-PL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pl-PL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Circus</a:t>
            </a:r>
            <a:r>
              <a:rPr lang="pl-PL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pl-PL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aeruginosus</a:t>
            </a:r>
            <a:endParaRPr lang="pl-PL" b="1" i="1" dirty="0" smtClean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pl-PL" b="1" dirty="0" smtClean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pl-PL" b="1" dirty="0" smtClean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Derkacz </a:t>
            </a:r>
            <a:r>
              <a:rPr lang="pl-PL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Crex</a:t>
            </a:r>
            <a:r>
              <a:rPr lang="pl-PL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pl-PL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crex</a:t>
            </a:r>
            <a:endParaRPr lang="pl-PL" dirty="0" smtClean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endParaRPr lang="pl-PL" dirty="0"/>
          </a:p>
        </p:txBody>
      </p:sp>
      <p:pic>
        <p:nvPicPr>
          <p:cNvPr id="16386" name="Picture 2" descr="kania czrna - Milvus migra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643050"/>
            <a:ext cx="1428750" cy="1076326"/>
          </a:xfrm>
          <a:prstGeom prst="rect">
            <a:avLst/>
          </a:prstGeom>
          <a:noFill/>
        </p:spPr>
      </p:pic>
      <p:pic>
        <p:nvPicPr>
          <p:cNvPr id="16388" name="Picture 4" descr="błotniak stawowy - Circus aeruginous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3143248"/>
            <a:ext cx="1428750" cy="990601"/>
          </a:xfrm>
          <a:prstGeom prst="rect">
            <a:avLst/>
          </a:prstGeom>
          <a:noFill/>
        </p:spPr>
      </p:pic>
      <p:pic>
        <p:nvPicPr>
          <p:cNvPr id="16390" name="Picture 6" descr="derkacz - Crex cre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4500570"/>
            <a:ext cx="1428750" cy="1466851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Cele ochrony przyrody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Utrzymanie procesów ekologicznych i stabilności ekosystemów; </a:t>
            </a:r>
          </a:p>
          <a:p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Zachowanie różnorodności gatunkowej organizmów; </a:t>
            </a:r>
          </a:p>
          <a:p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Zachowanie dziedzictwa geologicznego; </a:t>
            </a:r>
          </a:p>
          <a:p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Zapewnienie ciągłości istnienia gatunków i ekosystemów, w szczególności zagrożonych; </a:t>
            </a:r>
          </a:p>
          <a:p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Kształtowanie proekologicznych postaw człowieka wobec przyrody; </a:t>
            </a:r>
          </a:p>
          <a:p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Przywracanie do stanu właściwego zasobów i składników przyrody.</a:t>
            </a:r>
          </a:p>
          <a:p>
            <a:endParaRPr lang="pl-PL" dirty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	Dziękujemy za obejrzenie prezentacji.</a:t>
            </a:r>
          </a:p>
          <a:p>
            <a:pPr algn="ctr">
              <a:buNone/>
            </a:pPr>
            <a:r>
              <a:rPr lang="pl-PL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Mamy nadzieję, że Wam się podobało </a:t>
            </a:r>
            <a:r>
              <a:rPr lang="pl-PL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</a:t>
            </a:r>
            <a:endParaRPr lang="pl-PL" sz="4000" dirty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checke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Formy ochrony przyrody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	Ochrona przyrody od jakiegoś czasu nie jest</a:t>
            </a:r>
          </a:p>
          <a:p>
            <a:pPr algn="just">
              <a:buNone/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tylko ideą, ale stała się dyscyplina naukową. Jak</a:t>
            </a:r>
          </a:p>
          <a:p>
            <a:pPr algn="just">
              <a:buNone/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każda dyscyplina naukowa ma swoje teoretyczne</a:t>
            </a:r>
          </a:p>
          <a:p>
            <a:pPr algn="just">
              <a:buNone/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podstawy, wypracowane metody działania i jest</a:t>
            </a:r>
          </a:p>
          <a:p>
            <a:pPr algn="just">
              <a:buNone/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powiązana z wieloma innymi dziedzinami, zarówno</a:t>
            </a:r>
          </a:p>
          <a:p>
            <a:pPr algn="just">
              <a:buNone/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przyrodniczymi, jak i społecznymi, ekonomicznymi oraz</a:t>
            </a:r>
          </a:p>
          <a:p>
            <a:pPr algn="just">
              <a:buNone/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politycznymi. Istnieją różne poglądy na temat, jak się</a:t>
            </a:r>
          </a:p>
          <a:p>
            <a:pPr algn="just">
              <a:buNone/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ma ochrona przyrody do ochrony środowiska.</a:t>
            </a:r>
          </a:p>
          <a:p>
            <a:pPr algn="just">
              <a:buNone/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Zazwyczaj jednak uznaje się, że ochrona środowiska </a:t>
            </a: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to</a:t>
            </a:r>
            <a:endParaRPr lang="pl-PL" dirty="0" smtClean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algn="just">
              <a:buNone/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wycinek ochrony przyrody, zajmujący się powietrzem,</a:t>
            </a:r>
          </a:p>
          <a:p>
            <a:pPr algn="just">
              <a:buNone/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wodą i glebą. Ochrona przyrody natomiast obejmuje</a:t>
            </a:r>
          </a:p>
          <a:p>
            <a:pPr algn="just">
              <a:buNone/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przyrodę ożywioną i nieożywioną oraz ochronę</a:t>
            </a:r>
          </a:p>
          <a:p>
            <a:pPr algn="just">
              <a:buNone/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krajobrazową. </a:t>
            </a:r>
            <a:endParaRPr lang="pl-PL" dirty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b="1" dirty="0" smtClean="0"/>
              <a:t>	</a:t>
            </a:r>
            <a: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Formami ochrony przyrody w Polsce są</a:t>
            </a: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:</a:t>
            </a:r>
          </a:p>
          <a:p>
            <a:pPr>
              <a:buNone/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parki</a:t>
            </a:r>
          </a:p>
          <a:p>
            <a:pPr>
              <a:buNone/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narodowe, rezerwaty przyrody, parki</a:t>
            </a:r>
          </a:p>
          <a:p>
            <a:pPr>
              <a:buNone/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krajobrazowe, obszary chronionego krajobrazu,</a:t>
            </a:r>
          </a:p>
          <a:p>
            <a:pPr>
              <a:buNone/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obszary Natura 2000, pomniki przyrody,</a:t>
            </a:r>
          </a:p>
          <a:p>
            <a:pPr>
              <a:buNone/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stanowisko dokumentacyjne, użytki ekologiczne,</a:t>
            </a:r>
          </a:p>
          <a:p>
            <a:pPr>
              <a:buNone/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zespoły przyrodniczo-krajobrazowe, ochrona</a:t>
            </a:r>
          </a:p>
          <a:p>
            <a:pPr>
              <a:buNone/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gatunkowa roślin, zwierząt i grzybów.</a:t>
            </a:r>
          </a:p>
          <a:p>
            <a:pPr>
              <a:buNone/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 </a:t>
            </a:r>
          </a:p>
          <a:p>
            <a:endParaRPr lang="pl-PL" dirty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Park Narodowy-definicja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b="1" dirty="0" smtClean="0"/>
              <a:t>	</a:t>
            </a:r>
            <a: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Park narodowy w Polsce obejmuje obszar chroniony o</a:t>
            </a:r>
          </a:p>
          <a:p>
            <a:pPr>
              <a:buNone/>
            </a:pPr>
            <a: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szczególnie wysokich wartościach przyrodniczych, cennych</a:t>
            </a:r>
          </a:p>
          <a:p>
            <a:pPr>
              <a:buNone/>
            </a:pPr>
            <a: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również z punktu widzenia nauki, kultury i wychowania.</a:t>
            </a:r>
          </a:p>
          <a:p>
            <a:pPr>
              <a:buNone/>
            </a:pPr>
            <a: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Ochronie podlega całość przyrody oraz swoiste cechy</a:t>
            </a:r>
          </a:p>
          <a:p>
            <a:pPr>
              <a:buNone/>
            </a:pPr>
            <a: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krajobrazu. Powierzchnia parku narodowego nie może być</a:t>
            </a:r>
          </a:p>
          <a:p>
            <a:pPr>
              <a:buNone/>
            </a:pPr>
            <a: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mniejsza niż 1000ha. Wszelkie działania na terenie parku</a:t>
            </a:r>
          </a:p>
          <a:p>
            <a:pPr>
              <a:buNone/>
            </a:pPr>
            <a: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podporządkowane są ochronie przyrody. Zadaniem parku</a:t>
            </a:r>
          </a:p>
          <a:p>
            <a:pPr>
              <a:buNone/>
            </a:pPr>
            <a: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jest nie tylko ochrona istniejących zasobów, ale i odtworzenie</a:t>
            </a:r>
          </a:p>
          <a:p>
            <a:pPr>
              <a:buNone/>
            </a:pPr>
            <a: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w sposób naturalny zniekształconych lub zanikłych</a:t>
            </a:r>
          </a:p>
          <a:p>
            <a:pPr>
              <a:buNone/>
            </a:pPr>
            <a: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elementów przyrody. Park otoczony jest obszarem otuliny,</a:t>
            </a:r>
          </a:p>
          <a:p>
            <a:pPr>
              <a:buNone/>
            </a:pPr>
            <a: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który przeciwdziała szkodliwemu oddziaływaniu czynników</a:t>
            </a:r>
          </a:p>
          <a:p>
            <a:pPr>
              <a:buNone/>
            </a:pPr>
            <a: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zewnętrznych. Obszar parku jest zarządzany według</a:t>
            </a:r>
          </a:p>
          <a:p>
            <a:pPr>
              <a:buNone/>
            </a:pPr>
            <a: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okresowo tworzonych planów ochrony</a:t>
            </a:r>
            <a:r>
              <a:rPr lang="pl-PL" b="1" dirty="0" smtClean="0"/>
              <a:t>.</a:t>
            </a:r>
            <a:endParaRPr lang="pl-PL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Biebrzański Park Narodowy</a:t>
            </a:r>
            <a:endParaRPr lang="pl-PL" dirty="0"/>
          </a:p>
        </p:txBody>
      </p:sp>
      <p:pic>
        <p:nvPicPr>
          <p:cNvPr id="4" name="Symbol zastępczy zawartości 3" descr="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2071678"/>
            <a:ext cx="6072230" cy="350046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Roztoczański Park Narodowy</a:t>
            </a:r>
            <a:endParaRPr lang="pl-PL" dirty="0"/>
          </a:p>
        </p:txBody>
      </p:sp>
      <p:pic>
        <p:nvPicPr>
          <p:cNvPr id="4" name="Symbol zastępczy zawartości 3" descr="2912_roztoczanski%20park%20narodowy_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928802"/>
            <a:ext cx="7072362" cy="3857652"/>
          </a:xfrm>
        </p:spPr>
      </p:pic>
    </p:spTree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Rezerwat przyrody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sz="33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Obszary zachowane w stanie naturalnym lub mało zmienionym, ekosystemy,</a:t>
            </a:r>
          </a:p>
          <a:p>
            <a:pPr>
              <a:buNone/>
            </a:pPr>
            <a:r>
              <a:rPr lang="pl-PL" sz="33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ostoje </a:t>
            </a:r>
            <a:r>
              <a:rPr lang="pl-PL" sz="33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i siedliska </a:t>
            </a:r>
            <a:r>
              <a:rPr lang="pl-PL" sz="33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przyrodnicze, a także siedliska roślin, siedliska zwierząt i siedliska</a:t>
            </a:r>
          </a:p>
          <a:p>
            <a:pPr>
              <a:buNone/>
            </a:pPr>
            <a:r>
              <a:rPr lang="pl-PL" sz="33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grzybów oraz twory i składniki przyrody nieożywionej, wyróżniające się</a:t>
            </a:r>
          </a:p>
          <a:p>
            <a:pPr>
              <a:buNone/>
            </a:pPr>
            <a:r>
              <a:rPr lang="pl-PL" sz="33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szczególnymi wartościami przyrodniczymi, naukowymi, kulturowymi lub walorami</a:t>
            </a:r>
          </a:p>
          <a:p>
            <a:pPr>
              <a:buNone/>
            </a:pPr>
            <a:r>
              <a:rPr lang="pl-PL" sz="33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krajobrazowymi. Uznanie obszaru za rezerwat następuje w drodze aktu prawa</a:t>
            </a:r>
          </a:p>
          <a:p>
            <a:pPr>
              <a:buNone/>
            </a:pPr>
            <a:r>
              <a:rPr lang="pl-PL" sz="33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miejscowego w formie zarządzenia dyrektora regionalnej dyrekcji ochrony</a:t>
            </a:r>
          </a:p>
          <a:p>
            <a:pPr>
              <a:buNone/>
            </a:pPr>
            <a:r>
              <a:rPr lang="pl-PL" sz="33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środowiska. W zależności od przyjętego celu ochrony wyróżnia się rezerwaty:</a:t>
            </a:r>
          </a:p>
          <a:p>
            <a:pPr>
              <a:buNone/>
            </a:pPr>
            <a:r>
              <a:rPr lang="pl-PL" sz="33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faunistyczne, florystyczne, leśne, krajobrazowe, torfowiskowe, łąkowe, wodne,</a:t>
            </a:r>
          </a:p>
          <a:p>
            <a:pPr>
              <a:buNone/>
            </a:pPr>
            <a:r>
              <a:rPr lang="pl-PL" sz="33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przyrody nieożywionej, stepowe i </a:t>
            </a:r>
            <a:r>
              <a:rPr lang="pl-PL" sz="33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słonoroślowe</a:t>
            </a:r>
            <a:r>
              <a:rPr lang="pl-PL" sz="33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. Rezerwat </a:t>
            </a:r>
            <a:r>
              <a:rPr lang="pl-PL" sz="33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faunistyczny to obszar</a:t>
            </a:r>
          </a:p>
          <a:p>
            <a:pPr>
              <a:buNone/>
            </a:pPr>
            <a:r>
              <a:rPr lang="pl-PL" sz="33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Obejmujący stanowiska rzadkich lub osobliwych gatunków zwierząt lub ich grup:</a:t>
            </a:r>
          </a:p>
          <a:p>
            <a:pPr>
              <a:buNone/>
            </a:pPr>
            <a:r>
              <a:rPr lang="pl-PL" sz="33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ssaków (żubra, łosia, bobra), ptaków (miejsca lęgowe, gniazdowania i odpoczynku</a:t>
            </a:r>
          </a:p>
          <a:p>
            <a:pPr>
              <a:buNone/>
            </a:pPr>
            <a:r>
              <a:rPr lang="pl-PL" sz="33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różnych gatunków), gadów</a:t>
            </a:r>
          </a:p>
          <a:p>
            <a:pPr>
              <a:buNone/>
            </a:pPr>
            <a:r>
              <a:rPr lang="pl-PL" sz="33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(np. żółwia błotnego), mięczaków (rzadko występujących gatunków ślimaków),</a:t>
            </a:r>
          </a:p>
          <a:p>
            <a:pPr>
              <a:buNone/>
            </a:pPr>
            <a:r>
              <a:rPr lang="pl-PL" sz="33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owadów.</a:t>
            </a:r>
          </a:p>
          <a:p>
            <a:endParaRPr lang="pl-PL" sz="2900" dirty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115</TotalTime>
  <Words>134</Words>
  <Application>Microsoft Office PowerPoint</Application>
  <PresentationFormat>Pokaz na ekranie (4:3)</PresentationFormat>
  <Paragraphs>191</Paragraphs>
  <Slides>30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1" baseType="lpstr">
      <vt:lpstr>Energetyczny</vt:lpstr>
      <vt:lpstr>Szymon Napp, Gabriel Urban Krzysztof Dabrowski.</vt:lpstr>
      <vt:lpstr> Definicja ochrony przyrody w Polsce  </vt:lpstr>
      <vt:lpstr>Cele ochrony przyrody </vt:lpstr>
      <vt:lpstr>Formy ochrony przyrody</vt:lpstr>
      <vt:lpstr>Slajd 5</vt:lpstr>
      <vt:lpstr>Park Narodowy-definicja </vt:lpstr>
      <vt:lpstr>Biebrzański Park Narodowy</vt:lpstr>
      <vt:lpstr>Roztoczański Park Narodowy</vt:lpstr>
      <vt:lpstr>Rezerwat przyrody</vt:lpstr>
      <vt:lpstr>Slajd 10</vt:lpstr>
      <vt:lpstr>Rezerwat przyrody  w Białkach</vt:lpstr>
      <vt:lpstr>Rezerwat przyrody Kulin</vt:lpstr>
      <vt:lpstr>Pomnik przyrody</vt:lpstr>
      <vt:lpstr>Tablica</vt:lpstr>
      <vt:lpstr>Pomnik przyrody - Konfederatka </vt:lpstr>
      <vt:lpstr>Pomnik przyrody – buk zwyczajny</vt:lpstr>
      <vt:lpstr>Park krajobrazowy </vt:lpstr>
      <vt:lpstr>Logo</vt:lpstr>
      <vt:lpstr>Park krajobrazowy  w Dolinkach Krakowskich</vt:lpstr>
      <vt:lpstr>Obszary chronionego krajobrazu </vt:lpstr>
      <vt:lpstr>Chronione obszary w Polsce</vt:lpstr>
      <vt:lpstr>Stobrawski park krajobrazowy</vt:lpstr>
      <vt:lpstr>Slajd 23</vt:lpstr>
      <vt:lpstr>               </vt:lpstr>
      <vt:lpstr>Logo</vt:lpstr>
      <vt:lpstr>Slajd 26</vt:lpstr>
      <vt:lpstr>Gatunki występujące w parku</vt:lpstr>
      <vt:lpstr>Slajd 28</vt:lpstr>
      <vt:lpstr>Slajd 29</vt:lpstr>
      <vt:lpstr>Slajd 30</vt:lpstr>
    </vt:vector>
  </TitlesOfParts>
  <Company>Ministrerstwo Edukacji Narodowej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Szymon Napp i Gabriel Urban</dc:title>
  <dc:creator>student216c</dc:creator>
  <cp:lastModifiedBy>student216c</cp:lastModifiedBy>
  <cp:revision>18</cp:revision>
  <dcterms:created xsi:type="dcterms:W3CDTF">2011-11-02T13:38:02Z</dcterms:created>
  <dcterms:modified xsi:type="dcterms:W3CDTF">2011-11-15T13:18:26Z</dcterms:modified>
</cp:coreProperties>
</file>